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3" r:id="rId1"/>
  </p:sldMasterIdLst>
  <p:notesMasterIdLst>
    <p:notesMasterId r:id="rId3"/>
  </p:notesMasterIdLst>
  <p:sldIdLst>
    <p:sldId id="262" r:id="rId2"/>
  </p:sldIdLst>
  <p:sldSz cx="6858000" cy="9906000" type="A4"/>
  <p:notesSz cx="6858000" cy="9144000"/>
  <p:defaultTextStyle>
    <a:defPPr>
      <a:defRPr lang="en-US"/>
    </a:defPPr>
    <a:lvl1pPr marL="0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1pPr>
    <a:lvl2pPr marL="104836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2pPr>
    <a:lvl3pPr marL="209672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3pPr>
    <a:lvl4pPr marL="314508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4pPr>
    <a:lvl5pPr marL="419344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5pPr>
    <a:lvl6pPr marL="524180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6pPr>
    <a:lvl7pPr marL="629016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7pPr>
    <a:lvl8pPr marL="733852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8pPr>
    <a:lvl9pPr marL="838688" algn="l" defTabSz="104836" rtl="0" eaLnBrk="1" latinLnBrk="0" hangingPunct="1">
      <a:defRPr sz="4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ohl, Stefan" initials="K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AD4C"/>
    <a:srgbClr val="E9EDF8"/>
    <a:srgbClr val="F0F3FA"/>
    <a:srgbClr val="F6F8FC"/>
    <a:srgbClr val="005A9A"/>
    <a:srgbClr val="D3EDFC"/>
    <a:srgbClr val="006AB3"/>
    <a:srgbClr val="057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5" autoAdjust="0"/>
    <p:restoredTop sz="96305" autoAdjust="0"/>
  </p:normalViewPr>
  <p:slideViewPr>
    <p:cSldViewPr snapToGrid="0">
      <p:cViewPr>
        <p:scale>
          <a:sx n="125" d="100"/>
          <a:sy n="125" d="100"/>
        </p:scale>
        <p:origin x="2400" y="-1746"/>
      </p:cViewPr>
      <p:guideLst>
        <p:guide orient="horz" pos="312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6E0BE-E243-47AE-8A89-558DEF4CE83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16B55-04F4-47D8-AFFE-9275045EB2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740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646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291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8937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8583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8229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7875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7522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7168" algn="l" defTabSz="839291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9B3F8-5173-465F-96E8-39BA71A3F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41" y="2031575"/>
            <a:ext cx="5915119" cy="1172927"/>
          </a:xfrm>
          <a:prstGeom prst="rect">
            <a:avLst/>
          </a:prstGeom>
        </p:spPr>
        <p:txBody>
          <a:bodyPr/>
          <a:lstStyle>
            <a:lvl1pPr>
              <a:defRPr sz="2718" b="1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4782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640" y="1591047"/>
            <a:ext cx="6148946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640" y="3916209"/>
            <a:ext cx="6148946" cy="50465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120896BE-C482-4697-A149-75F9E85CBE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76160" y="9376355"/>
            <a:ext cx="124812" cy="106091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5CE50F27-142F-4379-91C0-293272C4520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05680" y="9360753"/>
            <a:ext cx="118572" cy="13729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D8A71E7E-7F61-464F-BD2F-F159A0D6775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28960" y="9361282"/>
            <a:ext cx="112332" cy="112332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78151A8F-C09E-41E8-AE81-F94BF2BBC94E}"/>
              </a:ext>
            </a:extLst>
          </p:cNvPr>
          <p:cNvSpPr txBox="1"/>
          <p:nvPr userDrawn="1"/>
        </p:nvSpPr>
        <p:spPr>
          <a:xfrm>
            <a:off x="5576418" y="9489779"/>
            <a:ext cx="944168" cy="21544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de-DE" sz="80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www.ptspaper.com</a:t>
            </a:r>
            <a:endParaRPr lang="de-DE" sz="800" dirty="0">
              <a:solidFill>
                <a:srgbClr val="005A9A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1ACFB9BF-A3DC-45B6-A62E-B42CB773B779}"/>
              </a:ext>
            </a:extLst>
          </p:cNvPr>
          <p:cNvSpPr txBox="1"/>
          <p:nvPr userDrawn="1"/>
        </p:nvSpPr>
        <p:spPr>
          <a:xfrm>
            <a:off x="367031" y="9498026"/>
            <a:ext cx="348817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l"/>
            <a:r>
              <a:rPr lang="de-DE" sz="80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Papiertechnische Stiftung (PTS) ∙ </a:t>
            </a:r>
            <a:r>
              <a:rPr lang="de-DE" sz="800" b="0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Pirnaer Straße 37</a:t>
            </a:r>
            <a:r>
              <a:rPr lang="de-DE" sz="80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∙ </a:t>
            </a:r>
            <a:r>
              <a:rPr lang="de-DE" sz="800" b="0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01809 Heidenau</a:t>
            </a:r>
          </a:p>
        </p:txBody>
      </p:sp>
      <p:pic>
        <p:nvPicPr>
          <p:cNvPr id="28" name="Grafik 27">
            <a:extLst>
              <a:ext uri="{FF2B5EF4-FFF2-40B4-BE49-F238E27FC236}">
                <a16:creationId xmlns:a16="http://schemas.microsoft.com/office/drawing/2014/main" id="{8D6310D0-5193-440A-A5D6-A769523881D9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346000" y="9373235"/>
            <a:ext cx="161172" cy="112331"/>
          </a:xfrm>
          <a:prstGeom prst="rect">
            <a:avLst/>
          </a:prstGeom>
        </p:spPr>
      </p:pic>
      <p:sp>
        <p:nvSpPr>
          <p:cNvPr id="33" name="Rechteck 32">
            <a:extLst>
              <a:ext uri="{FF2B5EF4-FFF2-40B4-BE49-F238E27FC236}">
                <a16:creationId xmlns:a16="http://schemas.microsoft.com/office/drawing/2014/main" id="{F68C111B-F6F7-42B0-841D-78EFBAD85ECA}"/>
              </a:ext>
            </a:extLst>
          </p:cNvPr>
          <p:cNvSpPr/>
          <p:nvPr userDrawn="1"/>
        </p:nvSpPr>
        <p:spPr>
          <a:xfrm>
            <a:off x="3855205" y="455966"/>
            <a:ext cx="1945767" cy="69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200"/>
              </a:lnSpc>
            </a:pPr>
            <a:r>
              <a:rPr lang="de-DE" sz="90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Stellenangebote </a:t>
            </a:r>
            <a:br>
              <a:rPr lang="de-DE" sz="90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90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der PTS: </a:t>
            </a:r>
          </a:p>
          <a:p>
            <a:pPr algn="r">
              <a:lnSpc>
                <a:spcPts val="1200"/>
              </a:lnSpc>
            </a:pPr>
            <a:r>
              <a:rPr lang="de-DE" sz="90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www.ptspaper.de/ueber-uns/stellenangebote</a:t>
            </a:r>
          </a:p>
        </p:txBody>
      </p:sp>
      <p:pic>
        <p:nvPicPr>
          <p:cNvPr id="37" name="Grafik 36">
            <a:extLst>
              <a:ext uri="{FF2B5EF4-FFF2-40B4-BE49-F238E27FC236}">
                <a16:creationId xmlns:a16="http://schemas.microsoft.com/office/drawing/2014/main" id="{7D20FE31-8EC9-4E9A-9800-A91860D102C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62423" y="324130"/>
            <a:ext cx="1910306" cy="959312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CD519F8D-BB20-4B70-BC4F-E2A57A58D62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05680" y="503040"/>
            <a:ext cx="601492" cy="60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90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svg"/><Relationship Id="rId2" Type="http://schemas.openxmlformats.org/officeDocument/2006/relationships/image" Target="../media/image13.emf"/><Relationship Id="rId16" Type="http://schemas.openxmlformats.org/officeDocument/2006/relationships/image" Target="../media/image2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sv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hyperlink" Target="https://www.ptspaper.de/de/ueber-uns/karriere/arbeiten-an-der-pts/" TargetMode="External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20.png"/><Relationship Id="rId14" Type="http://schemas.openxmlformats.org/officeDocument/2006/relationships/image" Target="../media/image2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>
            <a:extLst>
              <a:ext uri="{FF2B5EF4-FFF2-40B4-BE49-F238E27FC236}">
                <a16:creationId xmlns:a16="http://schemas.microsoft.com/office/drawing/2014/main" id="{3C7E8BC4-F3B1-45E7-B085-F57919DA3BF7}"/>
              </a:ext>
            </a:extLst>
          </p:cNvPr>
          <p:cNvSpPr/>
          <p:nvPr/>
        </p:nvSpPr>
        <p:spPr>
          <a:xfrm>
            <a:off x="4207734" y="6685336"/>
            <a:ext cx="2656981" cy="1011416"/>
          </a:xfrm>
          <a:prstGeom prst="rect">
            <a:avLst/>
          </a:prstGeom>
          <a:solidFill>
            <a:srgbClr val="51AD4C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126E9ACA-2157-411B-8974-631D80D05E52}"/>
              </a:ext>
            </a:extLst>
          </p:cNvPr>
          <p:cNvSpPr/>
          <p:nvPr/>
        </p:nvSpPr>
        <p:spPr>
          <a:xfrm>
            <a:off x="4201019" y="3457616"/>
            <a:ext cx="2656981" cy="3249943"/>
          </a:xfrm>
          <a:prstGeom prst="rect">
            <a:avLst/>
          </a:prstGeom>
          <a:solidFill>
            <a:srgbClr val="E9E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8DB8AF7-1E51-4066-92C6-D4FCDE873F84}"/>
              </a:ext>
            </a:extLst>
          </p:cNvPr>
          <p:cNvSpPr/>
          <p:nvPr/>
        </p:nvSpPr>
        <p:spPr>
          <a:xfrm>
            <a:off x="0" y="1494040"/>
            <a:ext cx="4201020" cy="1667549"/>
          </a:xfrm>
          <a:prstGeom prst="rect">
            <a:avLst/>
          </a:prstGeom>
          <a:solidFill>
            <a:srgbClr val="005A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5522558-3F79-4E59-AAA4-B3C42A089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95" y="1492706"/>
            <a:ext cx="3918923" cy="1667549"/>
          </a:xfrm>
        </p:spPr>
        <p:txBody>
          <a:bodyPr>
            <a:normAutofit/>
          </a:bodyPr>
          <a:lstStyle/>
          <a:p>
            <a:r>
              <a:rPr lang="de-DE" sz="2000" dirty="0" err="1">
                <a:solidFill>
                  <a:schemeClr val="bg1"/>
                </a:solidFill>
              </a:rPr>
              <a:t>Mitarbeiter:in</a:t>
            </a:r>
            <a:r>
              <a:rPr lang="de-DE" sz="2000" dirty="0">
                <a:solidFill>
                  <a:schemeClr val="bg1"/>
                </a:solidFill>
              </a:rPr>
              <a:t> (m/w/d) Finanzbuchhaltung / Rechnungswesen</a:t>
            </a:r>
            <a:br>
              <a:rPr lang="de-DE" sz="1500" b="0" dirty="0">
                <a:solidFill>
                  <a:schemeClr val="bg1"/>
                </a:solidFill>
              </a:rPr>
            </a:br>
            <a:br>
              <a:rPr lang="de-DE" sz="1500" b="0" dirty="0">
                <a:solidFill>
                  <a:schemeClr val="bg1"/>
                </a:solidFill>
              </a:rPr>
            </a:br>
            <a:r>
              <a:rPr lang="de-DE" sz="1200" b="0" dirty="0">
                <a:solidFill>
                  <a:schemeClr val="bg1"/>
                </a:solidFill>
              </a:rPr>
              <a:t>Job Code: PTS0060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8269E93-AED0-45CD-A7F7-B41E6AD1C493}"/>
              </a:ext>
            </a:extLst>
          </p:cNvPr>
          <p:cNvSpPr txBox="1"/>
          <p:nvPr/>
        </p:nvSpPr>
        <p:spPr>
          <a:xfrm>
            <a:off x="4680002" y="6212733"/>
            <a:ext cx="2035743" cy="232564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pPr>
              <a:lnSpc>
                <a:spcPts val="1200"/>
              </a:lnSpc>
            </a:pPr>
            <a:r>
              <a:rPr lang="de-DE" sz="85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sofort </a:t>
            </a:r>
            <a:r>
              <a:rPr lang="de-DE" sz="85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Teil- oder Vollzeit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65160FE-C7D7-4A65-9DA1-A7DB6303AFC3}"/>
              </a:ext>
            </a:extLst>
          </p:cNvPr>
          <p:cNvSpPr txBox="1"/>
          <p:nvPr/>
        </p:nvSpPr>
        <p:spPr>
          <a:xfrm>
            <a:off x="278739" y="3415644"/>
            <a:ext cx="3929044" cy="190109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Aft>
                <a:spcPts val="400"/>
              </a:spcAft>
            </a:pPr>
            <a:r>
              <a:rPr lang="de-DE" sz="115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Profil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Abgeschlossene Ausbildung in der Finanzbuchhaltung oder Bachelor/Master in BWL oder Dipl.-	</a:t>
            </a:r>
            <a:r>
              <a:rPr lang="de-DE" sz="850" dirty="0" err="1">
                <a:latin typeface="Arial" panose="020B0604020202020204" pitchFamily="34" charset="0"/>
                <a:cs typeface="Arial" panose="020B0604020202020204" pitchFamily="34" charset="0"/>
              </a:rPr>
              <a:t>Betriebswirt:in</a:t>
            </a: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, vorzugsweise erfolgreiche Bilanzbuchhalterprüfung 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Mehrjährige Erfahrung in ähnlicher Position 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Bilanzsicher, präzise und korrekt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Betriebswirtschaftlichen Aspekte im Blick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Sehr gutes Zahlenverständnis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Lösungsorientiertes und eigenständiges Arbeiten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Grundlegende englische Sprachkenntnisse </a:t>
            </a:r>
          </a:p>
          <a:p>
            <a:pPr>
              <a:lnSpc>
                <a:spcPts val="1200"/>
              </a:lnSpc>
              <a:spcAft>
                <a:spcPts val="200"/>
              </a:spcAft>
              <a:buClr>
                <a:srgbClr val="005A9A"/>
              </a:buClr>
            </a:pP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E65160FE-C7D7-4A65-9DA1-A7DB6303AFC3}"/>
              </a:ext>
            </a:extLst>
          </p:cNvPr>
          <p:cNvSpPr txBox="1"/>
          <p:nvPr/>
        </p:nvSpPr>
        <p:spPr>
          <a:xfrm>
            <a:off x="278739" y="5308142"/>
            <a:ext cx="3932352" cy="237558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Aft>
                <a:spcPts val="400"/>
              </a:spcAft>
            </a:pPr>
            <a:r>
              <a:rPr lang="de-DE" sz="115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Aufgabengebiet beinhaltet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fachliche Unterstützung der Leitung Finance im Rahmen der mit dem Vorstand abgestimmten und vereinbarten Ziele 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Erstellen von Monats- und Jahresabschlüssen nach HGB mit Unterstützung des Teams / Zuarbeit an das Steuerbüro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Durchführung der Spartenrechnung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Erstellen der notwendigen Steuermeldungen (</a:t>
            </a:r>
            <a:r>
              <a:rPr lang="de-DE" sz="850" dirty="0" err="1">
                <a:latin typeface="Arial" panose="020B0604020202020204" pitchFamily="34" charset="0"/>
                <a:cs typeface="Arial" panose="020B0604020202020204" pitchFamily="34" charset="0"/>
              </a:rPr>
              <a:t>USt</a:t>
            </a:r>
            <a:r>
              <a:rPr lang="de-DE" sz="85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zusammenfassende Meldung</a:t>
            </a:r>
            <a:r>
              <a:rPr lang="de-DE" sz="850">
                <a:latin typeface="Arial" panose="020B0604020202020204" pitchFamily="34" charset="0"/>
                <a:cs typeface="Arial" panose="020B0604020202020204" pitchFamily="34" charset="0"/>
              </a:rPr>
              <a:t>, GewSt, </a:t>
            </a:r>
            <a:r>
              <a:rPr lang="de-DE" sz="850" dirty="0" err="1">
                <a:latin typeface="Arial" panose="020B0604020202020204" pitchFamily="34" charset="0"/>
                <a:cs typeface="Arial" panose="020B0604020202020204" pitchFamily="34" charset="0"/>
              </a:rPr>
              <a:t>KöSt</a:t>
            </a: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) an das Finanzamt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Steuern und Kontrollieren der Debitoren- und Kreditorenbuchhaltung einschließlich Mahnverfahren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Steuern und Kontrollieren der Stammdatenanlage sowie der Buchung und Bilanzierung des Anlagevermögens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Key-User Ressourcenmanagementsystem (ERP)</a:t>
            </a:r>
          </a:p>
          <a:p>
            <a:pPr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</a:pP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65160FE-C7D7-4A65-9DA1-A7DB6303AFC3}"/>
              </a:ext>
            </a:extLst>
          </p:cNvPr>
          <p:cNvSpPr txBox="1"/>
          <p:nvPr/>
        </p:nvSpPr>
        <p:spPr>
          <a:xfrm>
            <a:off x="309864" y="7640027"/>
            <a:ext cx="5514406" cy="160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Aft>
                <a:spcPts val="400"/>
              </a:spcAft>
            </a:pPr>
            <a:r>
              <a:rPr lang="de-DE" sz="115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 Perspektive</a:t>
            </a:r>
          </a:p>
          <a:p>
            <a:pPr marL="171450" lvl="8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Spannende und abwechslungsreiche Tätigkeit zur fachlichen und persönlichen Weiterentwicklung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Kreatives Arbeitsklima, offene Kommunikationsstrukturen und partnerschaftliches Miteinander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Arbeit in einem werte- und zukunftsorientierten international agierenden Forschungs- und Dienstleistungsinstitut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Hohe fachliche und wissenschaftliche Vernetzung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Flexible Arbeitszeiten und -modelle, 30 Urlaubstage, betriebliche Altersvorsorge, Jobticket und Dienstradleasing</a:t>
            </a:r>
          </a:p>
          <a:p>
            <a:pPr marL="171450" indent="-171450">
              <a:lnSpc>
                <a:spcPts val="1200"/>
              </a:lnSpc>
              <a:spcAft>
                <a:spcPts val="1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r>
              <a:rPr lang="de-DE" sz="850" dirty="0">
                <a:latin typeface="Arial" panose="020B0604020202020204" pitchFamily="34" charset="0"/>
                <a:cs typeface="Arial" panose="020B0604020202020204" pitchFamily="34" charset="0"/>
              </a:rPr>
              <a:t>Mit der S-Bahn von Dresden in 20 Minuten erreichbar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3916DBD5-27C6-48EA-9DEA-26D7775679FA}"/>
              </a:ext>
            </a:extLst>
          </p:cNvPr>
          <p:cNvSpPr txBox="1"/>
          <p:nvPr/>
        </p:nvSpPr>
        <p:spPr>
          <a:xfrm>
            <a:off x="4680002" y="5661286"/>
            <a:ext cx="2245348" cy="387863"/>
          </a:xfrm>
          <a:prstGeom prst="rect">
            <a:avLst/>
          </a:prstGeom>
          <a:noFill/>
        </p:spPr>
        <p:txBody>
          <a:bodyPr wrap="square" lIns="72000" rtlCol="0">
            <a:spAutoFit/>
          </a:bodyPr>
          <a:lstStyle/>
          <a:p>
            <a:pPr>
              <a:lnSpc>
                <a:spcPts val="1200"/>
              </a:lnSpc>
            </a:pPr>
            <a:r>
              <a:rPr lang="de-DE" sz="850" b="1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Arbeitsort: </a:t>
            </a:r>
          </a:p>
          <a:p>
            <a:pPr>
              <a:lnSpc>
                <a:spcPts val="1200"/>
              </a:lnSpc>
            </a:pPr>
            <a:r>
              <a:rPr lang="de-DE" sz="85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Heidenau bei Dresden</a:t>
            </a:r>
          </a:p>
        </p:txBody>
      </p:sp>
      <p:sp>
        <p:nvSpPr>
          <p:cNvPr id="23" name="Rechteck 22"/>
          <p:cNvSpPr/>
          <p:nvPr/>
        </p:nvSpPr>
        <p:spPr>
          <a:xfrm>
            <a:off x="4680002" y="4298109"/>
            <a:ext cx="2177998" cy="1309782"/>
          </a:xfrm>
          <a:prstGeom prst="rect">
            <a:avLst/>
          </a:prstGeom>
          <a:ln w="19050">
            <a:noFill/>
          </a:ln>
        </p:spPr>
        <p:txBody>
          <a:bodyPr wrap="square" lIns="72000">
            <a:spAutoFit/>
          </a:bodyPr>
          <a:lstStyle/>
          <a:p>
            <a:pPr>
              <a:lnSpc>
                <a:spcPts val="1200"/>
              </a:lnSpc>
            </a:pPr>
            <a:r>
              <a:rPr lang="de-DE" sz="850" dirty="0">
                <a:solidFill>
                  <a:srgbClr val="005A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Bitte bewerben Sie sich per E-Mail        mit Ihren vollständigen Unterlagen (Anschreiben, Lebenslauf, Zeugnisse        - in einem PDF-Dokument) unter Angabe des Job Codes, Ihres  frühesten Eintrittstermins, Ihres gewünschten Beschäftigungsumfangs (Stunden/ Woche) und Ihres Gehaltswunsches.</a:t>
            </a:r>
            <a:endParaRPr lang="de-DE" sz="850" dirty="0">
              <a:solidFill>
                <a:srgbClr val="005A9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5555" y="7777474"/>
            <a:ext cx="719636" cy="1315763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E67F933B-2DAE-4065-9125-4425785E6C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89023" y="2677699"/>
            <a:ext cx="547947" cy="532402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585E995D-F0F7-4830-9504-52AFD9821BCD}"/>
              </a:ext>
            </a:extLst>
          </p:cNvPr>
          <p:cNvSpPr txBox="1"/>
          <p:nvPr/>
        </p:nvSpPr>
        <p:spPr>
          <a:xfrm>
            <a:off x="4680002" y="3681164"/>
            <a:ext cx="2288537" cy="541751"/>
          </a:xfrm>
          <a:prstGeom prst="rect">
            <a:avLst/>
          </a:prstGeom>
          <a:noFill/>
        </p:spPr>
        <p:txBody>
          <a:bodyPr wrap="square" lIns="72000" rtlCol="0">
            <a:spAutoFit/>
          </a:bodyPr>
          <a:lstStyle/>
          <a:p>
            <a:pPr>
              <a:lnSpc>
                <a:spcPts val="1200"/>
              </a:lnSpc>
              <a:spcAft>
                <a:spcPct val="0"/>
              </a:spcAft>
              <a:tabLst>
                <a:tab pos="180000" algn="l"/>
              </a:tabLst>
            </a:pPr>
            <a:r>
              <a:rPr lang="de-DE" altLang="de-DE" sz="85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Lisa Beyer</a:t>
            </a:r>
          </a:p>
          <a:p>
            <a:pPr>
              <a:lnSpc>
                <a:spcPts val="1200"/>
              </a:lnSpc>
              <a:spcAft>
                <a:spcPct val="0"/>
              </a:spcAft>
              <a:tabLst>
                <a:tab pos="180000" algn="l"/>
              </a:tabLst>
            </a:pPr>
            <a:r>
              <a:rPr lang="de-DE" altLang="de-DE" sz="85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</a:t>
            </a:r>
            <a:r>
              <a:rPr lang="de-DE" altLang="de-DE" sz="850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+49 (0) 3529 551-720 </a:t>
            </a:r>
          </a:p>
          <a:p>
            <a:pPr>
              <a:lnSpc>
                <a:spcPts val="1200"/>
              </a:lnSpc>
              <a:spcAft>
                <a:spcPct val="0"/>
              </a:spcAft>
              <a:tabLst>
                <a:tab pos="180000" algn="l"/>
              </a:tabLst>
            </a:pPr>
            <a:r>
              <a:rPr lang="de-DE" altLang="de-DE" sz="850" b="1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</a:t>
            </a:r>
            <a:r>
              <a:rPr lang="de-DE" altLang="de-DE" sz="850" dirty="0">
                <a:solidFill>
                  <a:srgbClr val="005A9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career@ptspaper.de</a:t>
            </a: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D0FED673-A31B-40A0-A22C-C456F1FC874A}"/>
              </a:ext>
            </a:extLst>
          </p:cNvPr>
          <p:cNvSpPr/>
          <p:nvPr/>
        </p:nvSpPr>
        <p:spPr>
          <a:xfrm>
            <a:off x="4768645" y="3307512"/>
            <a:ext cx="1447137" cy="252605"/>
          </a:xfrm>
          <a:prstGeom prst="roundRect">
            <a:avLst>
              <a:gd name="adj" fmla="val 50000"/>
            </a:avLst>
          </a:prstGeom>
          <a:solidFill>
            <a:srgbClr val="62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lang="de-DE" sz="9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Ansprechpartnerin</a:t>
            </a:r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06083A0D-E953-4238-BC5F-B6FFA63F37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53064" y="3788406"/>
            <a:ext cx="304945" cy="304945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3DEA102A-7D55-441B-8047-26119F5AE9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53065" y="4296273"/>
            <a:ext cx="304945" cy="304945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2C073CC4-F424-4895-9844-0B96B90A0B0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75057" y="5689195"/>
            <a:ext cx="304945" cy="304946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D74032D3-81D1-45FE-905E-048727FD8DA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368342" y="6152865"/>
            <a:ext cx="304946" cy="30494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18B0465-9C34-48B7-87E8-096D6504C8F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78397" y="6827426"/>
            <a:ext cx="658573" cy="656841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4E0E8C1C-4C71-41AF-84B2-E386A06FD7C8}"/>
              </a:ext>
            </a:extLst>
          </p:cNvPr>
          <p:cNvSpPr txBox="1"/>
          <p:nvPr/>
        </p:nvSpPr>
        <p:spPr>
          <a:xfrm>
            <a:off x="4313111" y="6755785"/>
            <a:ext cx="1731592" cy="85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Wir freuen uns über geeignete Bewerbungen unabhängig von Geschlecht, kultureller und </a:t>
            </a:r>
            <a:b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sozialer Herkunft, Alter, Religion, Weltanschauung, Behinderung </a:t>
            </a:r>
            <a:b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750" dirty="0">
                <a:latin typeface="Arial" panose="020B0604020202020204" pitchFamily="34" charset="0"/>
                <a:cs typeface="Arial" panose="020B0604020202020204" pitchFamily="34" charset="0"/>
              </a:rPr>
              <a:t>oder sexueller Identität. 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AF8E56C-7977-49F7-9798-29200578B9E7}"/>
              </a:ext>
            </a:extLst>
          </p:cNvPr>
          <p:cNvSpPr txBox="1"/>
          <p:nvPr/>
        </p:nvSpPr>
        <p:spPr>
          <a:xfrm>
            <a:off x="278739" y="9303270"/>
            <a:ext cx="5773154" cy="59304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4836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9672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4508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9344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4180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9016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3852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38688" algn="l" defTabSz="104836" rtl="0" eaLnBrk="1" latinLnBrk="0" hangingPunct="1">
              <a:defRPr sz="4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  <a:spcAft>
                <a:spcPts val="200"/>
              </a:spcAft>
              <a:buClr>
                <a:srgbClr val="005A9A"/>
              </a:buClr>
            </a:pPr>
            <a:r>
              <a:rPr lang="de-DE" sz="950" dirty="0">
                <a:latin typeface="Arial" panose="020B0604020202020204" pitchFamily="34" charset="0"/>
                <a:cs typeface="Arial" panose="020B0604020202020204" pitchFamily="34" charset="0"/>
              </a:rPr>
              <a:t>Sie möchten mehr zum </a:t>
            </a:r>
            <a:r>
              <a:rPr lang="de-DE" sz="950" i="1" dirty="0">
                <a:latin typeface="Arial" panose="020B0604020202020204" pitchFamily="34" charset="0"/>
                <a:cs typeface="Arial" panose="020B0604020202020204" pitchFamily="34" charset="0"/>
              </a:rPr>
              <a:t>Arbeiten an der PTS</a:t>
            </a:r>
            <a:r>
              <a:rPr lang="de-DE" sz="950" dirty="0">
                <a:latin typeface="Arial" panose="020B0604020202020204" pitchFamily="34" charset="0"/>
                <a:cs typeface="Arial" panose="020B0604020202020204" pitchFamily="34" charset="0"/>
              </a:rPr>
              <a:t> wissen? </a:t>
            </a:r>
            <a:r>
              <a:rPr lang="de-DE" sz="950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Hier</a:t>
            </a:r>
            <a:r>
              <a:rPr lang="de-DE" sz="950" dirty="0">
                <a:latin typeface="Arial" panose="020B0604020202020204" pitchFamily="34" charset="0"/>
                <a:cs typeface="Arial" panose="020B0604020202020204" pitchFamily="34" charset="0"/>
              </a:rPr>
              <a:t> kommen Sie zu unseren Benefits</a:t>
            </a:r>
            <a:r>
              <a:rPr lang="de-DE" sz="950" dirty="0"/>
              <a:t>.</a:t>
            </a:r>
            <a:endParaRPr lang="de-DE" sz="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200"/>
              </a:lnSpc>
              <a:spcAft>
                <a:spcPts val="200"/>
              </a:spcAft>
              <a:buClr>
                <a:srgbClr val="005A9A"/>
              </a:buClr>
              <a:buFont typeface="Arial" panose="020B0604020202020204" pitchFamily="34" charset="0"/>
              <a:buChar char="•"/>
            </a:pP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  <a:spcAft>
                <a:spcPts val="200"/>
              </a:spcAft>
              <a:buClr>
                <a:srgbClr val="005A9A"/>
              </a:buClr>
            </a:pP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Grafik 31">
            <a:extLst>
              <a:ext uri="{FF2B5EF4-FFF2-40B4-BE49-F238E27FC236}">
                <a16:creationId xmlns:a16="http://schemas.microsoft.com/office/drawing/2014/main" id="{31D9DBE7-13E6-421D-A300-53C7E535AC89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3"/>
          <a:stretch/>
        </p:blipFill>
        <p:spPr>
          <a:xfrm>
            <a:off x="4185844" y="1493455"/>
            <a:ext cx="2290112" cy="1666800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709EFB0D-20F5-46AC-9682-DA9B6D7A4E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7959" y="2691075"/>
            <a:ext cx="550027" cy="53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43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329</Words>
  <Application>Microsoft Office PowerPoint</Application>
  <PresentationFormat>A4-Papier (210 x 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</vt:lpstr>
      <vt:lpstr>Mitarbeiter:in (m/w/d) Finanzbuchhaltung / Rechnungswesen  Job Code: PTS0060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PTS</dc:title>
  <dc:creator>Svenja</dc:creator>
  <cp:lastModifiedBy>Schwarz, Katrin</cp:lastModifiedBy>
  <cp:revision>212</cp:revision>
  <cp:lastPrinted>2019-03-27T08:47:52Z</cp:lastPrinted>
  <dcterms:created xsi:type="dcterms:W3CDTF">2018-10-04T14:17:02Z</dcterms:created>
  <dcterms:modified xsi:type="dcterms:W3CDTF">2023-09-01T10:51:30Z</dcterms:modified>
</cp:coreProperties>
</file>